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65" r:id="rId2"/>
    <p:sldId id="262" r:id="rId3"/>
    <p:sldId id="264" r:id="rId4"/>
    <p:sldId id="257" r:id="rId5"/>
    <p:sldId id="258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BCECC-A8A4-4D54-B61E-3107ADC14E0A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1B53C-CE1A-498A-AAB8-08F9409875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F17CF-77B1-41E7-821C-77935F7EF727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E39B9-86FF-424F-A3E6-ACB140336E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C8024-D55A-465F-849A-73A351478507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D4A57-545A-4D02-97B4-A6B230CDE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5A62D-E166-402F-BF92-9084EACCBF6B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71160-26BA-44F5-A82E-F65967450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3F684-FB04-44CD-B488-2E0140C80116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80C1F-B6A6-43B1-B03F-8731949CB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6356-9260-4249-AE4D-5E30EC3C21CB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73B9C-22DD-42AA-8891-9C6DA7DD1E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2A1A7-0126-47F0-A515-5CD67EE181B7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76632-9A48-481B-A8CF-6A3E52735E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F41B-7B0E-4DD7-8E22-5D0D8541D193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B5E8A-F441-4A8E-BD0D-B3257E435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16C39-E49E-4AF1-A267-D53D2E6205DE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FDB12-1A4C-4DB0-B95A-FBC18EBB5F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30CF5-0766-4B9C-B70B-A156FCEDA9B4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E2022795-C8AA-448D-A8E6-4C2DFEC6C6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A129A646-396D-43BE-8FDE-D7EEE984147C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EAC22-0DAB-4F17-A835-954A57CBB4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1C00C6A-5B2B-4BDA-A9D6-58C8F295B9E5}" type="datetimeFigureOut">
              <a:rPr lang="en-US" smtClean="0"/>
              <a:pPr>
                <a:defRPr/>
              </a:pPr>
              <a:t>1/2/2018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BC2590-7E8A-4C7E-BFBD-16A75D66C9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net-skola.com/w/Virus" TargetMode="External"/><Relationship Id="rId7" Type="http://schemas.openxmlformats.org/officeDocument/2006/relationships/hyperlink" Target="http://www.bionet-skola.com/w/P" TargetMode="External"/><Relationship Id="rId2" Type="http://schemas.openxmlformats.org/officeDocument/2006/relationships/hyperlink" Target="http://www.bionet-skola.com/w/H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onet-skola.com/w/index.php?title=Termoregulacija&amp;action=edit&amp;redlink=1" TargetMode="External"/><Relationship Id="rId5" Type="http://schemas.openxmlformats.org/officeDocument/2006/relationships/hyperlink" Target="http://www.bionet-skola.com/w/index.php?title=Leukociti&amp;action=edit&amp;redlink=1" TargetMode="External"/><Relationship Id="rId4" Type="http://schemas.openxmlformats.org/officeDocument/2006/relationships/hyperlink" Target="http://www.bionet-skola.com/w/Bakterij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le i Goca\Desktop\krvo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5626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3733800"/>
            <a:ext cx="8229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92D050"/>
                </a:solidFill>
                <a:latin typeface="Rockwell" pitchFamily="18" charset="0"/>
              </a:rPr>
              <a:t>Kardiovaskularni sistem čoveka </a:t>
            </a:r>
          </a:p>
          <a:p>
            <a:r>
              <a:rPr lang="en-US">
                <a:solidFill>
                  <a:srgbClr val="92D050"/>
                </a:solidFill>
                <a:latin typeface="Rockwell" pitchFamily="18" charset="0"/>
              </a:rPr>
              <a:t>čine srce i krvni sudovi ( arterije, arteriole, kapilari, venule i vene)</a:t>
            </a:r>
          </a:p>
          <a:p>
            <a:endParaRPr lang="en-US">
              <a:solidFill>
                <a:srgbClr val="92D050"/>
              </a:solidFill>
              <a:latin typeface="Rockwell" pitchFamily="18" charset="0"/>
            </a:endParaRPr>
          </a:p>
          <a:p>
            <a:r>
              <a:rPr lang="en-US">
                <a:solidFill>
                  <a:srgbClr val="92D050"/>
                </a:solidFill>
                <a:latin typeface="Rockwell" pitchFamily="18" charset="0"/>
              </a:rPr>
              <a:t>Srce je organ (pumpa) čija je uloga da pumpa krv u arterije i dalje krvne sudove.</a:t>
            </a:r>
          </a:p>
          <a:p>
            <a:endParaRPr lang="en-US">
              <a:solidFill>
                <a:srgbClr val="92D050"/>
              </a:solidFill>
              <a:latin typeface="Rockwell" pitchFamily="18" charset="0"/>
            </a:endParaRPr>
          </a:p>
          <a:p>
            <a:r>
              <a:rPr lang="en-US">
                <a:solidFill>
                  <a:srgbClr val="92D050"/>
                </a:solidFill>
                <a:latin typeface="Rockwell" pitchFamily="18" charset="0"/>
              </a:rPr>
              <a:t>Sastoji se iz dve pumpe: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92D050"/>
                </a:solidFill>
                <a:latin typeface="Rockwell" pitchFamily="18" charset="0"/>
              </a:rPr>
              <a:t> Desne polovine srca – pumpa krv u pluća (mali krvotok)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92D050"/>
                </a:solidFill>
                <a:latin typeface="Rockwell" pitchFamily="18" charset="0"/>
              </a:rPr>
              <a:t> Leve polovine srca – pumpa krv kroz periferne organe (veliki krvotok)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4572000" cy="3048000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err="1" smtClean="0">
                <a:solidFill>
                  <a:srgbClr val="92D050"/>
                </a:solidFill>
              </a:rPr>
              <a:t>Gra</a:t>
            </a:r>
            <a:r>
              <a:rPr lang="vi-VN" dirty="0" smtClean="0">
                <a:solidFill>
                  <a:srgbClr val="92D050"/>
                </a:solidFill>
              </a:rPr>
              <a:t>đ</a:t>
            </a:r>
            <a:r>
              <a:rPr lang="en-US" dirty="0" smtClean="0">
                <a:solidFill>
                  <a:srgbClr val="92D050"/>
                </a:solidFill>
              </a:rPr>
              <a:t>a</a:t>
            </a:r>
            <a:r>
              <a:rPr lang="sr-Cyrl-R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srca</a:t>
            </a:r>
            <a:r>
              <a:rPr lang="sr-Cyrl-RS" dirty="0" smtClean="0">
                <a:solidFill>
                  <a:srgbClr val="92D050"/>
                </a:solidFill>
              </a:rPr>
              <a:t>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r-Cyrl-RS" sz="1200" dirty="0" smtClean="0">
              <a:solidFill>
                <a:srgbClr val="92D050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 smtClean="0">
                <a:solidFill>
                  <a:srgbClr val="92D050"/>
                </a:solidFill>
              </a:rPr>
              <a:t>Dve</a:t>
            </a:r>
            <a:r>
              <a:rPr lang="sr-Cyrl-R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pretkomore</a:t>
            </a:r>
            <a:endParaRPr lang="sr-Cyrl-RS" dirty="0" smtClean="0">
              <a:solidFill>
                <a:srgbClr val="92D050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 smtClean="0">
                <a:solidFill>
                  <a:srgbClr val="92D050"/>
                </a:solidFill>
              </a:rPr>
              <a:t>Dve</a:t>
            </a:r>
            <a:r>
              <a:rPr lang="sr-Cyrl-R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komore</a:t>
            </a:r>
            <a:endParaRPr lang="sr-Cyrl-RS" dirty="0" smtClean="0">
              <a:solidFill>
                <a:srgbClr val="92D050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 smtClean="0">
                <a:solidFill>
                  <a:srgbClr val="92D050"/>
                </a:solidFill>
              </a:rPr>
              <a:t>Četiri</a:t>
            </a:r>
            <a:r>
              <a:rPr lang="sr-Cyrl-R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zalistka</a:t>
            </a:r>
            <a:endParaRPr lang="sr-Cyrl-RS" dirty="0" smtClean="0">
              <a:solidFill>
                <a:srgbClr val="92D050"/>
              </a:solidFill>
            </a:endParaRPr>
          </a:p>
          <a:p>
            <a:pPr marL="857250" lvl="1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err="1" smtClean="0">
                <a:solidFill>
                  <a:srgbClr val="92D050"/>
                </a:solidFill>
              </a:rPr>
              <a:t>Atrioventrikularni</a:t>
            </a:r>
            <a:r>
              <a:rPr lang="sr-Cyrl-RS" sz="2400" dirty="0" smtClean="0">
                <a:solidFill>
                  <a:srgbClr val="92D050"/>
                </a:solidFill>
              </a:rPr>
              <a:t> </a:t>
            </a: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RS" sz="2400" dirty="0" smtClean="0">
                <a:solidFill>
                  <a:srgbClr val="92D050"/>
                </a:solidFill>
              </a:rPr>
              <a:t>        - </a:t>
            </a:r>
            <a:r>
              <a:rPr lang="en-US" sz="2400" dirty="0" err="1" smtClean="0">
                <a:solidFill>
                  <a:srgbClr val="92D050"/>
                </a:solidFill>
              </a:rPr>
              <a:t>trikuspidni</a:t>
            </a:r>
            <a:r>
              <a:rPr lang="sr-Cyrl-RS" sz="2400" dirty="0" smtClean="0">
                <a:solidFill>
                  <a:srgbClr val="92D050"/>
                </a:solidFill>
              </a:rPr>
              <a:t> ( </a:t>
            </a:r>
            <a:r>
              <a:rPr lang="en-US" sz="2400" dirty="0" smtClean="0">
                <a:solidFill>
                  <a:srgbClr val="92D050"/>
                </a:solidFill>
              </a:rPr>
              <a:t>tri</a:t>
            </a:r>
            <a:r>
              <a:rPr lang="sr-Cyrl-R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kuspisa</a:t>
            </a:r>
            <a:r>
              <a:rPr lang="sr-Cyrl-RS" sz="2400" dirty="0" smtClean="0">
                <a:solidFill>
                  <a:srgbClr val="92D050"/>
                </a:solidFill>
              </a:rPr>
              <a:t>)</a:t>
            </a: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RS" sz="2400" dirty="0" smtClean="0">
                <a:solidFill>
                  <a:srgbClr val="92D050"/>
                </a:solidFill>
              </a:rPr>
              <a:t>        - </a:t>
            </a:r>
            <a:r>
              <a:rPr lang="en-US" sz="2400" dirty="0" err="1" smtClean="0">
                <a:solidFill>
                  <a:srgbClr val="92D050"/>
                </a:solidFill>
              </a:rPr>
              <a:t>mitralni</a:t>
            </a:r>
            <a:r>
              <a:rPr lang="sr-Cyrl-RS" sz="2400" dirty="0" smtClean="0">
                <a:solidFill>
                  <a:srgbClr val="92D050"/>
                </a:solidFill>
              </a:rPr>
              <a:t> ( </a:t>
            </a:r>
            <a:r>
              <a:rPr lang="en-US" sz="2400" dirty="0" err="1" smtClean="0">
                <a:solidFill>
                  <a:srgbClr val="92D050"/>
                </a:solidFill>
              </a:rPr>
              <a:t>dva</a:t>
            </a:r>
            <a:r>
              <a:rPr lang="sr-Cyrl-R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kuspisa</a:t>
            </a:r>
            <a:r>
              <a:rPr lang="sr-Cyrl-RS" sz="2400" dirty="0" smtClean="0">
                <a:solidFill>
                  <a:srgbClr val="92D050"/>
                </a:solidFill>
              </a:rPr>
              <a:t>)</a:t>
            </a:r>
          </a:p>
          <a:p>
            <a:pPr marL="857250" lvl="1" indent="-457200" eaLnBrk="1" fontAlgn="auto" hangingPunct="1"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2400" dirty="0" err="1" smtClean="0">
                <a:solidFill>
                  <a:srgbClr val="92D050"/>
                </a:solidFill>
              </a:rPr>
              <a:t>Semilunarni</a:t>
            </a:r>
            <a:endParaRPr lang="sr-Cyrl-RS" sz="2400" dirty="0" smtClean="0">
              <a:solidFill>
                <a:srgbClr val="92D050"/>
              </a:solidFill>
            </a:endParaRP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RS" sz="2400" dirty="0" smtClean="0">
                <a:solidFill>
                  <a:srgbClr val="92D050"/>
                </a:solidFill>
              </a:rPr>
              <a:t>        - </a:t>
            </a:r>
            <a:r>
              <a:rPr lang="en-US" sz="2400" dirty="0" err="1" smtClean="0">
                <a:solidFill>
                  <a:srgbClr val="92D050"/>
                </a:solidFill>
              </a:rPr>
              <a:t>zalistak</a:t>
            </a:r>
            <a:r>
              <a:rPr lang="sr-Cyrl-R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aorte</a:t>
            </a:r>
            <a:endParaRPr lang="sr-Cyrl-RS" sz="2400" dirty="0" smtClean="0">
              <a:solidFill>
                <a:srgbClr val="92D050"/>
              </a:solidFill>
            </a:endParaRP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RS" sz="2400" dirty="0" smtClean="0">
                <a:solidFill>
                  <a:srgbClr val="92D050"/>
                </a:solidFill>
              </a:rPr>
              <a:t>        - </a:t>
            </a:r>
            <a:r>
              <a:rPr lang="en-US" sz="2400" dirty="0" err="1" smtClean="0">
                <a:solidFill>
                  <a:srgbClr val="92D050"/>
                </a:solidFill>
              </a:rPr>
              <a:t>zalistak</a:t>
            </a:r>
            <a:r>
              <a:rPr lang="sr-Cyrl-R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plućne</a:t>
            </a:r>
            <a:r>
              <a:rPr lang="sr-Cyrl-R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arterije</a:t>
            </a:r>
            <a:endParaRPr lang="sr-Cyrl-RS" sz="2400" dirty="0" smtClean="0">
              <a:solidFill>
                <a:srgbClr val="92D050"/>
              </a:solidFill>
            </a:endParaRPr>
          </a:p>
          <a:p>
            <a:pPr marL="857250" lvl="1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400" dirty="0"/>
          </a:p>
        </p:txBody>
      </p:sp>
      <p:pic>
        <p:nvPicPr>
          <p:cNvPr id="11267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76200"/>
            <a:ext cx="36814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33400" y="304800"/>
            <a:ext cx="4038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2D050"/>
                </a:solidFill>
                <a:latin typeface="Rockwell" pitchFamily="18" charset="0"/>
              </a:rPr>
              <a:t>Srce </a:t>
            </a:r>
            <a:r>
              <a:rPr lang="en-US">
                <a:solidFill>
                  <a:srgbClr val="92D050"/>
                </a:solidFill>
                <a:latin typeface="Rockwell" pitchFamily="18" charset="0"/>
              </a:rPr>
              <a:t>je organ (pumpa) čija je uloga da pumpa krv u arterije i dalje krvne sudove.</a:t>
            </a:r>
          </a:p>
          <a:p>
            <a:endParaRPr lang="en-US">
              <a:solidFill>
                <a:srgbClr val="92D050"/>
              </a:solidFill>
              <a:latin typeface="Rockwell" pitchFamily="18" charset="0"/>
            </a:endParaRPr>
          </a:p>
          <a:p>
            <a:r>
              <a:rPr lang="en-US">
                <a:solidFill>
                  <a:srgbClr val="92D050"/>
                </a:solidFill>
                <a:latin typeface="Rockwell" pitchFamily="18" charset="0"/>
              </a:rPr>
              <a:t>Sastoji se iz dve pumpe: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92D050"/>
                </a:solidFill>
                <a:latin typeface="Rockwell" pitchFamily="18" charset="0"/>
              </a:rPr>
              <a:t> Desne polovine srca – pumpa krv u pluća (mali krvotok)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92D050"/>
                </a:solidFill>
                <a:latin typeface="Rockwell" pitchFamily="18" charset="0"/>
              </a:rPr>
              <a:t> Leve polovine srca – pumpa krv kroz periferne organe (veliki krvotok)</a:t>
            </a:r>
          </a:p>
        </p:txBody>
      </p:sp>
      <p:pic>
        <p:nvPicPr>
          <p:cNvPr id="11269" name="Picture 2" descr="C:\Users\Mile i Goca\Desktop\apture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9925"/>
            <a:ext cx="4419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C:\Users\Mile i Goca\Desktop\sr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4800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err="1" smtClean="0">
                <a:solidFill>
                  <a:srgbClr val="92D050"/>
                </a:solidFill>
              </a:rPr>
              <a:t>Uloga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zalistaka</a:t>
            </a:r>
            <a:endParaRPr lang="en-US" sz="2400" dirty="0" smtClean="0">
              <a:solidFill>
                <a:srgbClr val="92D05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92D05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Atrioventrikularni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zalisci</a:t>
            </a:r>
            <a:r>
              <a:rPr lang="en-US" sz="2400" dirty="0" smtClean="0">
                <a:solidFill>
                  <a:srgbClr val="92D050"/>
                </a:solidFill>
              </a:rPr>
              <a:t> (AV) </a:t>
            </a:r>
            <a:r>
              <a:rPr lang="en-US" sz="2400" dirty="0" err="1" smtClean="0">
                <a:solidFill>
                  <a:srgbClr val="92D050"/>
                </a:solidFill>
              </a:rPr>
              <a:t>sprečavaju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vraćanje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krvi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za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vreme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sistole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iz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komora</a:t>
            </a:r>
            <a:r>
              <a:rPr lang="en-US" sz="2400" dirty="0" smtClean="0">
                <a:solidFill>
                  <a:srgbClr val="92D050"/>
                </a:solidFill>
              </a:rPr>
              <a:t> u </a:t>
            </a:r>
            <a:r>
              <a:rPr lang="en-US" sz="2400" dirty="0" err="1" smtClean="0">
                <a:solidFill>
                  <a:srgbClr val="92D050"/>
                </a:solidFill>
              </a:rPr>
              <a:t>pretkomore</a:t>
            </a:r>
            <a:endParaRPr lang="en-US" sz="2400" dirty="0" smtClean="0">
              <a:solidFill>
                <a:srgbClr val="92D05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Semilunarni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zalisci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sprečavaju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vraćanje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krvi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za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vreme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dijastole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iz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aorte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plućne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arterije</a:t>
            </a:r>
            <a:r>
              <a:rPr lang="en-US" sz="2400" dirty="0" smtClean="0">
                <a:solidFill>
                  <a:srgbClr val="92D050"/>
                </a:solidFill>
              </a:rPr>
              <a:t> u </a:t>
            </a:r>
            <a:r>
              <a:rPr lang="en-US" sz="2400" dirty="0" err="1" smtClean="0">
                <a:solidFill>
                  <a:srgbClr val="92D050"/>
                </a:solidFill>
              </a:rPr>
              <a:t>komore</a:t>
            </a:r>
            <a:r>
              <a:rPr lang="en-US" sz="2400" dirty="0" smtClean="0">
                <a:solidFill>
                  <a:srgbClr val="92D050"/>
                </a:solidFill>
              </a:rPr>
              <a:t>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err="1" smtClean="0">
                <a:solidFill>
                  <a:srgbClr val="92D050"/>
                </a:solidFill>
              </a:rPr>
              <a:t>Zalisci</a:t>
            </a:r>
            <a:r>
              <a:rPr lang="en-US" sz="2400" dirty="0" smtClean="0">
                <a:solidFill>
                  <a:srgbClr val="92D050"/>
                </a:solidFill>
              </a:rPr>
              <a:t> se </a:t>
            </a:r>
            <a:r>
              <a:rPr lang="en-US" sz="2400" dirty="0" err="1" smtClean="0">
                <a:solidFill>
                  <a:srgbClr val="92D050"/>
                </a:solidFill>
              </a:rPr>
              <a:t>pasivno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otvaraju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zatvaraju</a:t>
            </a:r>
            <a:r>
              <a:rPr lang="en-US" sz="2400" dirty="0" smtClean="0">
                <a:solidFill>
                  <a:srgbClr val="92D050"/>
                </a:solidFill>
              </a:rPr>
              <a:t>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err="1" smtClean="0">
                <a:solidFill>
                  <a:srgbClr val="92D050"/>
                </a:solidFill>
              </a:rPr>
              <a:t>Zatvaranje</a:t>
            </a:r>
            <a:r>
              <a:rPr lang="en-US" sz="2400" dirty="0" smtClean="0">
                <a:solidFill>
                  <a:srgbClr val="92D050"/>
                </a:solidFill>
              </a:rPr>
              <a:t> je </a:t>
            </a:r>
            <a:r>
              <a:rPr lang="en-US" sz="2400" dirty="0" err="1" smtClean="0">
                <a:solidFill>
                  <a:srgbClr val="92D050"/>
                </a:solidFill>
              </a:rPr>
              <a:t>prema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gradijentu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pritiska</a:t>
            </a:r>
            <a:r>
              <a:rPr lang="en-US" sz="2400" dirty="0" smtClean="0">
                <a:solidFill>
                  <a:srgbClr val="92D050"/>
                </a:solidFill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92D05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pic>
        <p:nvPicPr>
          <p:cNvPr id="12291" name="Picture 2" descr="C:\Users\Mile i Goc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Mile i Goca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038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838200" y="196850"/>
            <a:ext cx="7620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Uloge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krvnog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sistema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kičmenjaka</a:t>
            </a:r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Transportna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uloga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Krvni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ima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funkciju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transportnog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sistema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kiseonik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hranljive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materije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ćelija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telu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ugljen-dioksid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tkiva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pluća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materije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proizvodi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ćelijskog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metabolizma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sadrže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azot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do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organa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izlučivanje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-hormone 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organa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deluju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odvodi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suvišnu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vodu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reguliše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pH (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omogućava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--   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2" tooltip="H"/>
              </a:rPr>
              <a:t>homeostazu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Zaštitna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uloga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je: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zastita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3" tooltip="Virus"/>
              </a:rPr>
              <a:t>virusnih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4" tooltip="Bakterije"/>
              </a:rPr>
              <a:t>bakterijskih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infekcija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koju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ostvaruju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bela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krvna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zrnca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5" tooltip="Leukociti (stranica ne postoji)"/>
              </a:rPr>
              <a:t>leukociti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uloga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termoregulaciji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ostvaruje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cirkulacijom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krvi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kroz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kožu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6" tooltip="Termoregulacija (stranica ne postoji)"/>
              </a:rPr>
              <a:t>Termoregulacija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predstavlja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sposobnost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održavanja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stalne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telesne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temperature,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organizmi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sposobnost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imaju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nazivaju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2" tooltip="H"/>
              </a:rPr>
              <a:t>homeotermi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razliku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njih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7" tooltip="P"/>
              </a:rPr>
              <a:t>poikilotermi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sposobnost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nemaju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52400" y="0"/>
            <a:ext cx="4724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Osnovne</a:t>
            </a:r>
            <a:r>
              <a:rPr lang="en-US" sz="1400" b="1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b="1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osobine</a:t>
            </a:r>
            <a:endParaRPr lang="en-US" sz="1400" b="1" dirty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400" b="1" dirty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Krvni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svih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kičmenjaka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je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zatvorenog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tipa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sastoji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zatvorenog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sudova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kojima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cirkuliše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krv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Cirkulacija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krvi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ostvaruje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zahvaljujući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srca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1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14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Krvni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sudovi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koji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dovode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krv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srce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odvodni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krvni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sudovi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arterije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Arterije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granaju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celom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manje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sudove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obrazujući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kraju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mrežu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najsitnijih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kapilara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koji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spajaju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arterije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zatvaraju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krug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krvne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cirkulacije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Kroz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zidove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kapilara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vrši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razmena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gasova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prolaz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hranljivih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materija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produkata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metabolizma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Izvesna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količina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tečnosti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ostaje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tkivima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vraća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limfnim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sudovima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 </a:t>
            </a:r>
            <a:r>
              <a:rPr lang="en-US" sz="1400" dirty="0" err="1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vene</a:t>
            </a:r>
            <a:r>
              <a:rPr lang="en-US" sz="1400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pic>
        <p:nvPicPr>
          <p:cNvPr id="14339" name="Picture 1" descr="C:\Users\Mile i Goca\Desktop\apture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57200" y="3124200"/>
            <a:ext cx="4876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</a:t>
            </a:r>
            <a:r>
              <a:rPr lang="en-US" sz="1600" b="1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cirkuliše</a:t>
            </a:r>
            <a:r>
              <a:rPr lang="en-US" sz="1600" b="1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kroz</a:t>
            </a:r>
            <a:r>
              <a:rPr lang="en-US" sz="1600" b="1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dva</a:t>
            </a:r>
            <a:r>
              <a:rPr lang="en-US" sz="1600" b="1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kruga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</a:p>
          <a:p>
            <a:pPr eaLnBrk="0" hangingPunct="0"/>
            <a:r>
              <a:rPr lang="en-US" sz="1600" dirty="0" smtClean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veliki</a:t>
            </a:r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en-US" b="1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eaLnBrk="0" hangingPunct="0"/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mali</a:t>
            </a:r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krvotok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eaLnBrk="0" hangingPunct="0"/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Veliki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krvotok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počinje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levoj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komori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iz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koje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polazi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aorta.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raznosi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oksidovanu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čitavom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organizmu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tkivima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se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ćelijama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predaje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kiseonik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a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ulazi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ugljen-dioksid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Redukovana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se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šupljim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venama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vraća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desnu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pretkomoru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srca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a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odatle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ide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desnu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komoru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eaLnBrk="0" hangingPunct="0"/>
            <a:r>
              <a:rPr lang="en-US" sz="1600" b="1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Mali </a:t>
            </a:r>
            <a:r>
              <a:rPr lang="en-US" sz="1600" b="1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krvotok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počinje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desnoj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komori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iz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koje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polazi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plućna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arterija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koja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se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zatim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levu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desnu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arteriju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koje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redukovanu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odnose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pluća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plućima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se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krv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oksiduje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otpušta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se SO2, a prima O2)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vraća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plućnim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venama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levu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pretkomoru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14341" name="Picture 2" descr="C:\Users\Mile i Goca\Desktop\krv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3657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Users\Mile i Goca\Desktop\kapila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5334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ile i Goca\Desktop\k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267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Mile i Goca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4648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ile i Goca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Mile i Goca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57200"/>
            <a:ext cx="495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ile i Goca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Mile i Goca\Desktop\Captu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4724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Mile i Goca\Desktop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092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Mile i Goca\Desktop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3528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ile i Goca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124200"/>
            <a:ext cx="5019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Mile i Goca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2725"/>
            <a:ext cx="4267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Mile i Goca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"/>
            <a:ext cx="4411663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193</TotalTime>
  <Words>548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Mile i Goca</dc:creator>
  <cp:lastModifiedBy>Mile i Goca</cp:lastModifiedBy>
  <cp:revision>38</cp:revision>
  <dcterms:created xsi:type="dcterms:W3CDTF">2015-04-12T16:04:23Z</dcterms:created>
  <dcterms:modified xsi:type="dcterms:W3CDTF">2018-01-02T12:06:45Z</dcterms:modified>
</cp:coreProperties>
</file>